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9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9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786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518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08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8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454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630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23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0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660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85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4716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6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31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85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30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97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55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467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41CEF09-BFE1-451F-B004-986BF5AECF72}"/>
              </a:ext>
            </a:extLst>
          </p:cNvPr>
          <p:cNvSpPr/>
          <p:nvPr userDrawn="1"/>
        </p:nvSpPr>
        <p:spPr>
          <a:xfrm rot="19869752">
            <a:off x="1363428" y="2674373"/>
            <a:ext cx="64171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21</a:t>
            </a:r>
            <a:r>
              <a:rPr lang="zh-CN" altLang="en-US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  <a:endParaRPr lang="zh-CN" altLang="en-US" sz="5400" b="1" cap="none" spc="50" dirty="0">
              <a:ln w="0"/>
              <a:solidFill>
                <a:schemeClr val="bg1">
                  <a:lumMod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02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03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1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2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文本框 1048583"/>
          <p:cNvSpPr txBox="1"/>
          <p:nvPr/>
        </p:nvSpPr>
        <p:spPr>
          <a:xfrm>
            <a:off x="3074692" y="1192822"/>
            <a:ext cx="2862892" cy="1036823"/>
          </a:xfrm>
          <a:prstGeom prst="rect">
            <a:avLst/>
          </a:prstGeom>
          <a:noFill/>
          <a:ln>
            <a:noFill/>
          </a:ln>
        </p:spPr>
        <p:txBody>
          <a:bodyPr vert="horz" wrap="square" lIns="51435" tIns="25718" rIns="51435" bIns="25718" anchor="t">
            <a:spAutoFit/>
          </a:bodyPr>
          <a:lstStyle>
            <a:lvl1pPr marL="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1pPr>
            <a:lvl2pPr marL="4572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2pPr>
            <a:lvl3pPr marL="9144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3pPr>
            <a:lvl4pPr marL="13716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4pPr>
            <a:lvl5pPr marL="18288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第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25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课时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     中心对称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3943" y="617785"/>
            <a:ext cx="25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数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学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一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本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通</a:t>
            </a:r>
          </a:p>
        </p:txBody>
      </p:sp>
      <p:sp>
        <p:nvSpPr>
          <p:cNvPr id="3" name="矩形 2"/>
          <p:cNvSpPr/>
          <p:nvPr/>
        </p:nvSpPr>
        <p:spPr>
          <a:xfrm>
            <a:off x="7957431" y="617785"/>
            <a:ext cx="3826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八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年级下册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FB3817-9649-4494-954F-28AC47EB5AFD}"/>
              </a:ext>
            </a:extLst>
          </p:cNvPr>
          <p:cNvSpPr txBox="1"/>
          <p:nvPr/>
        </p:nvSpPr>
        <p:spPr>
          <a:xfrm>
            <a:off x="4020532" y="490037"/>
            <a:ext cx="16166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专题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CFEA82B-3F67-4335-8306-3426CFA92A8E}"/>
              </a:ext>
            </a:extLst>
          </p:cNvPr>
          <p:cNvSpPr txBox="1"/>
          <p:nvPr/>
        </p:nvSpPr>
        <p:spPr>
          <a:xfrm>
            <a:off x="0" y="65336"/>
            <a:ext cx="934927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的顶点坐标分别为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A(-1,0),B(-4,0),C(-3,2).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M(0,1)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画图并直接写出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 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N(0,-1)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中心对称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并直接写出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并画图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观察并直接回答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与线段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大小与位置关系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42.jpeg">
            <a:extLst>
              <a:ext uri="{FF2B5EF4-FFF2-40B4-BE49-F238E27FC236}">
                <a16:creationId xmlns:a16="http://schemas.microsoft.com/office/drawing/2014/main" id="{2706224C-0AC3-4AF7-A276-368E5FDE064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61450" y="3719269"/>
            <a:ext cx="2699385" cy="2879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93DDAC9-B469-4CB1-872A-7C1210447021}"/>
              </a:ext>
            </a:extLst>
          </p:cNvPr>
          <p:cNvSpPr txBox="1"/>
          <p:nvPr/>
        </p:nvSpPr>
        <p:spPr>
          <a:xfrm>
            <a:off x="156288" y="3881860"/>
            <a:ext cx="71495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(1)△A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(1,4);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(2)△A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(3,-4);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(3)B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⊥B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87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B91A844-A761-4E9C-BB1B-FE2687DA1B34}"/>
              </a:ext>
            </a:extLst>
          </p:cNvPr>
          <p:cNvSpPr txBox="1"/>
          <p:nvPr/>
        </p:nvSpPr>
        <p:spPr>
          <a:xfrm>
            <a:off x="37322" y="73739"/>
            <a:ext cx="910667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11.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的三个顶点分别是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A(-3,2),B(0,4),C(0,2).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以点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为旋转中心旋转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180°,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画出旋转后对应的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平移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的对应点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(0,-4),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画出平移后对应的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绕某一点旋转可以得到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</a:t>
            </a:r>
            <a:r>
              <a:rPr lang="zh-CN" altLang="en-US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转中心的坐标是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     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轴上有一点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使得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PA+PB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的值最小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的坐标是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43.jpeg">
            <a:extLst>
              <a:ext uri="{FF2B5EF4-FFF2-40B4-BE49-F238E27FC236}">
                <a16:creationId xmlns:a16="http://schemas.microsoft.com/office/drawing/2014/main" id="{424BEBC4-6038-40CB-B7E5-EBA05859C08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94058" y="4551811"/>
            <a:ext cx="2142842" cy="2286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7E4E14-755F-4DC1-B007-DB5948B30910}"/>
              </a:ext>
            </a:extLst>
          </p:cNvPr>
          <p:cNvSpPr txBox="1"/>
          <p:nvPr/>
        </p:nvSpPr>
        <p:spPr>
          <a:xfrm>
            <a:off x="37322" y="5110036"/>
            <a:ext cx="46746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42AF422-1D9A-4E43-9BD1-2FF9AAE083B5}"/>
              </a:ext>
            </a:extLst>
          </p:cNvPr>
          <p:cNvSpPr txBox="1"/>
          <p:nvPr/>
        </p:nvSpPr>
        <p:spPr>
          <a:xfrm>
            <a:off x="942392" y="4358956"/>
            <a:ext cx="14322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(-2,0) 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E23C63-E693-49C9-AC59-86244A4427DC}"/>
                  </a:ext>
                </a:extLst>
              </p:cNvPr>
              <p:cNvSpPr txBox="1"/>
              <p:nvPr/>
            </p:nvSpPr>
            <p:spPr>
              <a:xfrm>
                <a:off x="2720806" y="2957804"/>
                <a:ext cx="2273423" cy="11988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0" lang="zh-CN" altLang="zh-CN" sz="32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0" lang="zh-CN" altLang="zh-CN" sz="32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kumimoji="0" lang="en-US" altLang="zh-CN" sz="3200" b="1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𝟑</m:t>
                              </m:r>
                            </m:num>
                            <m:den>
                              <m:r>
                                <a:rPr kumimoji="0" lang="en-US" altLang="zh-CN" sz="3200" b="1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</m:den>
                          </m:f>
                          <m:r>
                            <a:rPr kumimoji="0" lang="en-US" altLang="zh-CN" sz="32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,−</m:t>
                          </m:r>
                          <m:r>
                            <a:rPr kumimoji="0" lang="en-US" altLang="zh-CN" sz="32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𝟏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E23C63-E693-49C9-AC59-86244A4427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0806" y="2957804"/>
                <a:ext cx="2273423" cy="11988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678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F015059-753D-4E92-BB3E-31930E53EBB3}"/>
              </a:ext>
            </a:extLst>
          </p:cNvPr>
          <p:cNvSpPr txBox="1"/>
          <p:nvPr/>
        </p:nvSpPr>
        <p:spPr>
          <a:xfrm>
            <a:off x="0" y="0"/>
            <a:ext cx="9144000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有一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A(-1,4),B(-4,-1),C(-4,4),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旋转得到的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请写出旋转中心的坐标是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旋转角是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 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中的旋转中心为中心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分别画出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180°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45.jpeg">
            <a:extLst>
              <a:ext uri="{FF2B5EF4-FFF2-40B4-BE49-F238E27FC236}">
                <a16:creationId xmlns:a16="http://schemas.microsoft.com/office/drawing/2014/main" id="{E0E57CB8-18E0-4C4F-AF2D-A0C09D50769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74309" y="510010"/>
            <a:ext cx="3543118" cy="34555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3AD3951-DC81-443D-80EC-59C727978D4C}"/>
              </a:ext>
            </a:extLst>
          </p:cNvPr>
          <p:cNvSpPr txBox="1"/>
          <p:nvPr/>
        </p:nvSpPr>
        <p:spPr>
          <a:xfrm>
            <a:off x="0" y="6273225"/>
            <a:ext cx="46746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lang="en-US" altLang="zh-CN" sz="1100" dirty="0">
                <a:solidFill>
                  <a:srgbClr val="FF0000"/>
                </a:solidFill>
                <a:effectLst/>
                <a:latin typeface="方正楷体_GBK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  <a:endParaRPr lang="zh-CN" altLang="zh-CN" sz="1100" dirty="0">
              <a:solidFill>
                <a:srgbClr val="FF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9029AE-9A42-419C-97A5-7E8B7F61CCC4}"/>
              </a:ext>
            </a:extLst>
          </p:cNvPr>
          <p:cNvSpPr txBox="1"/>
          <p:nvPr/>
        </p:nvSpPr>
        <p:spPr>
          <a:xfrm>
            <a:off x="5274309" y="4352635"/>
            <a:ext cx="15090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O(0,0)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546367A-9BB0-47CE-955F-D785D8FDE0B0}"/>
              </a:ext>
            </a:extLst>
          </p:cNvPr>
          <p:cNvSpPr txBox="1"/>
          <p:nvPr/>
        </p:nvSpPr>
        <p:spPr>
          <a:xfrm>
            <a:off x="1842796" y="4846389"/>
            <a:ext cx="46746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 °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502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13D67E6-3054-4E93-B130-35E7C268CFF7}"/>
              </a:ext>
            </a:extLst>
          </p:cNvPr>
          <p:cNvSpPr txBox="1"/>
          <p:nvPr/>
        </p:nvSpPr>
        <p:spPr>
          <a:xfrm>
            <a:off x="69979" y="92048"/>
            <a:ext cx="900404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设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两直角边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a,AC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=b,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斜边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AB=c,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利用变换前后所形成的图案证明勾股定理</a:t>
            </a:r>
            <a:r>
              <a:rPr lang="en-US" altLang="zh-CN" sz="1800" i="1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endParaRPr lang="zh-CN" altLang="zh-CN" sz="1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image345.jpeg">
            <a:extLst>
              <a:ext uri="{FF2B5EF4-FFF2-40B4-BE49-F238E27FC236}">
                <a16:creationId xmlns:a16="http://schemas.microsoft.com/office/drawing/2014/main" id="{33D52F53-638A-48C5-8883-BC4072CEC65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90253" y="1139844"/>
            <a:ext cx="2806000" cy="28380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A04D022-7426-4650-A505-8E44D374CEF9}"/>
                  </a:ext>
                </a:extLst>
              </p:cNvPr>
              <p:cNvSpPr txBox="1"/>
              <p:nvPr/>
            </p:nvSpPr>
            <p:spPr>
              <a:xfrm>
                <a:off x="69979" y="3948486"/>
                <a:ext cx="9118341" cy="29095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(3)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由旋转知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四边形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CC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和四边形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是正方形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𝐒</m:t>
                        </m:r>
                      </m:e>
                      <m:sub>
                        <m:r>
                          <a:rPr lang="zh-CN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正方形</m:t>
                        </m:r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𝐂</m:t>
                        </m:r>
                        <m:sSub>
                          <m:sSub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𝐂</m:t>
                            </m:r>
                          </m:e>
                          <m:sub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sub>
                        </m:sSub>
                        <m:sSub>
                          <m:sSub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𝐂</m:t>
                            </m:r>
                          </m:e>
                          <m:sub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𝐂</m:t>
                            </m:r>
                          </m:e>
                          <m:sub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𝟑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𝐒</m:t>
                        </m:r>
                      </m:e>
                      <m:sub>
                        <m:r>
                          <a:rPr lang="zh-CN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正方形</m:t>
                        </m:r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𝐀</m:t>
                        </m:r>
                        <m:sSub>
                          <m:sSub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𝐀</m:t>
                            </m:r>
                          </m:e>
                          <m:sub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sub>
                        </m:sSub>
                        <m:sSub>
                          <m:sSub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𝐀</m:t>
                            </m:r>
                          </m:e>
                          <m:sub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𝐁</m:t>
                        </m:r>
                      </m:sub>
                    </m:sSub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+4S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∴(</a:t>
                </a:r>
                <a:r>
                  <a:rPr lang="en-US" altLang="zh-CN" sz="3200" b="1" dirty="0" err="1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a+b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)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+4×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+2ab+b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+2ab,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∴a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+b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A04D022-7426-4650-A505-8E44D374CE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79" y="3948486"/>
                <a:ext cx="9118341" cy="2909514"/>
              </a:xfrm>
              <a:prstGeom prst="rect">
                <a:avLst/>
              </a:prstGeom>
              <a:blipFill>
                <a:blip r:embed="rId3"/>
                <a:stretch>
                  <a:fillRect l="-1671" t="-2725" r="-802" b="-5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83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2CD6466-557F-428D-AA23-1912C794964A}"/>
              </a:ext>
            </a:extLst>
          </p:cNvPr>
          <p:cNvSpPr txBox="1"/>
          <p:nvPr/>
        </p:nvSpPr>
        <p:spPr>
          <a:xfrm>
            <a:off x="317241" y="361175"/>
            <a:ext cx="88267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(20·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广西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下列图形是中心对称图形的是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29.jpeg">
            <a:extLst>
              <a:ext uri="{FF2B5EF4-FFF2-40B4-BE49-F238E27FC236}">
                <a16:creationId xmlns:a16="http://schemas.microsoft.com/office/drawing/2014/main" id="{969148D4-D79C-4DB7-8AAE-0ECFB9FA2CF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7285" y="1858324"/>
            <a:ext cx="1651771" cy="1570676"/>
          </a:xfrm>
          <a:prstGeom prst="rect">
            <a:avLst/>
          </a:prstGeom>
        </p:spPr>
      </p:pic>
      <p:pic>
        <p:nvPicPr>
          <p:cNvPr id="5" name="image330.jpeg">
            <a:extLst>
              <a:ext uri="{FF2B5EF4-FFF2-40B4-BE49-F238E27FC236}">
                <a16:creationId xmlns:a16="http://schemas.microsoft.com/office/drawing/2014/main" id="{A804731C-4F7A-4BC7-B5CA-A71728E74CA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19604" y="1858324"/>
            <a:ext cx="1638190" cy="1440154"/>
          </a:xfrm>
          <a:prstGeom prst="rect">
            <a:avLst/>
          </a:prstGeom>
        </p:spPr>
      </p:pic>
      <p:pic>
        <p:nvPicPr>
          <p:cNvPr id="6" name="image331.jpeg">
            <a:extLst>
              <a:ext uri="{FF2B5EF4-FFF2-40B4-BE49-F238E27FC236}">
                <a16:creationId xmlns:a16="http://schemas.microsoft.com/office/drawing/2014/main" id="{ECD5FDEF-345A-4FCB-9DF3-2B6F8F07815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97285" y="4488587"/>
            <a:ext cx="1651771" cy="1693296"/>
          </a:xfrm>
          <a:prstGeom prst="rect">
            <a:avLst/>
          </a:prstGeom>
        </p:spPr>
      </p:pic>
      <p:pic>
        <p:nvPicPr>
          <p:cNvPr id="7" name="image332.jpeg">
            <a:extLst>
              <a:ext uri="{FF2B5EF4-FFF2-40B4-BE49-F238E27FC236}">
                <a16:creationId xmlns:a16="http://schemas.microsoft.com/office/drawing/2014/main" id="{08962027-6BFD-4BDA-9F73-B92279C0645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939842" y="4488587"/>
            <a:ext cx="1617952" cy="169329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C6F9A64-6D89-43AD-BC6B-065E9586C622}"/>
              </a:ext>
            </a:extLst>
          </p:cNvPr>
          <p:cNvSpPr txBox="1"/>
          <p:nvPr/>
        </p:nvSpPr>
        <p:spPr>
          <a:xfrm>
            <a:off x="438539" y="3006090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40C5A9D-9275-4437-9DBD-981DEFED05AD}"/>
              </a:ext>
            </a:extLst>
          </p:cNvPr>
          <p:cNvSpPr txBox="1"/>
          <p:nvPr/>
        </p:nvSpPr>
        <p:spPr>
          <a:xfrm>
            <a:off x="4898571" y="300457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B.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FFE3646-3AF5-4BEE-97EA-26331F5DE7E4}"/>
              </a:ext>
            </a:extLst>
          </p:cNvPr>
          <p:cNvSpPr txBox="1"/>
          <p:nvPr/>
        </p:nvSpPr>
        <p:spPr>
          <a:xfrm>
            <a:off x="4898571" y="5597108"/>
            <a:ext cx="47352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BB3D387-F04E-4CBD-833E-A66E87BD62A2}"/>
              </a:ext>
            </a:extLst>
          </p:cNvPr>
          <p:cNvSpPr txBox="1"/>
          <p:nvPr/>
        </p:nvSpPr>
        <p:spPr>
          <a:xfrm>
            <a:off x="438539" y="5658554"/>
            <a:ext cx="48145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690AFE0-086D-4BFF-B119-C2599FAE080D}"/>
              </a:ext>
            </a:extLst>
          </p:cNvPr>
          <p:cNvSpPr txBox="1"/>
          <p:nvPr/>
        </p:nvSpPr>
        <p:spPr>
          <a:xfrm>
            <a:off x="8173617" y="412040"/>
            <a:ext cx="7371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(D)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91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BAF91C1-A136-4A07-B25B-9870947FF10F}"/>
              </a:ext>
            </a:extLst>
          </p:cNvPr>
          <p:cNvSpPr txBox="1"/>
          <p:nvPr/>
        </p:nvSpPr>
        <p:spPr>
          <a:xfrm>
            <a:off x="279918" y="362635"/>
            <a:ext cx="858416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△A′B′C′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成中心对称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则下列结论不成立的是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DF9E11A-AEB6-40B8-973E-7AB5720B94C0}"/>
              </a:ext>
            </a:extLst>
          </p:cNvPr>
          <p:cNvSpPr txBox="1"/>
          <p:nvPr/>
        </p:nvSpPr>
        <p:spPr>
          <a:xfrm>
            <a:off x="279918" y="2182104"/>
            <a:ext cx="858416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是对称点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    </a:t>
            </a: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B.BO=B′O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C.AB∥A′B′	         </a:t>
            </a: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D.∠ACB=∠C′A′B′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333.jpeg">
            <a:extLst>
              <a:ext uri="{FF2B5EF4-FFF2-40B4-BE49-F238E27FC236}">
                <a16:creationId xmlns:a16="http://schemas.microsoft.com/office/drawing/2014/main" id="{6044EB77-650A-4EE5-BA15-64ACD3AD79A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60972" y="2632010"/>
            <a:ext cx="4750887" cy="181869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A862C19-32DE-41FF-AAC9-647E92B322C0}"/>
              </a:ext>
            </a:extLst>
          </p:cNvPr>
          <p:cNvSpPr txBox="1"/>
          <p:nvPr/>
        </p:nvSpPr>
        <p:spPr>
          <a:xfrm>
            <a:off x="5038530" y="911272"/>
            <a:ext cx="8770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(D)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62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1D584108-8F2E-41EA-8217-4D18A6F43ABA}"/>
                  </a:ext>
                </a:extLst>
              </p:cNvPr>
              <p:cNvSpPr txBox="1"/>
              <p:nvPr/>
            </p:nvSpPr>
            <p:spPr>
              <a:xfrm>
                <a:off x="195943" y="421974"/>
                <a:ext cx="8752114" cy="510960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3.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如图是一个中心对称图形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,A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为对称中心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∠C=90°,∠B=30°,AC=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则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BB′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的长为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 </a:t>
                </a:r>
              </a:p>
              <a:p>
                <a:endParaRPr lang="en-US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sz="3200" b="1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   A.2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	  B.3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	  C.4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	  D.6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1D584108-8F2E-41EA-8217-4D18A6F43A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943" y="421974"/>
                <a:ext cx="8752114" cy="5109604"/>
              </a:xfrm>
              <a:prstGeom prst="rect">
                <a:avLst/>
              </a:prstGeom>
              <a:blipFill>
                <a:blip r:embed="rId2"/>
                <a:stretch>
                  <a:fillRect l="-1741" t="-1551" b="-25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334.jpeg">
            <a:extLst>
              <a:ext uri="{FF2B5EF4-FFF2-40B4-BE49-F238E27FC236}">
                <a16:creationId xmlns:a16="http://schemas.microsoft.com/office/drawing/2014/main" id="{B7E429CB-B144-42BC-8071-F1B8F6AA1FA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63693" y="1821143"/>
            <a:ext cx="3945822" cy="254558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4D15B2D-E6C3-43E2-BFC5-7CD61694D8F9}"/>
              </a:ext>
            </a:extLst>
          </p:cNvPr>
          <p:cNvSpPr txBox="1"/>
          <p:nvPr/>
        </p:nvSpPr>
        <p:spPr>
          <a:xfrm>
            <a:off x="7707086" y="943919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66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E2EA7E5-6F7A-4658-8049-64137CBC50B5}"/>
              </a:ext>
            </a:extLst>
          </p:cNvPr>
          <p:cNvSpPr txBox="1"/>
          <p:nvPr/>
        </p:nvSpPr>
        <p:spPr>
          <a:xfrm>
            <a:off x="242596" y="189731"/>
            <a:ext cx="882675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CEFG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成中心对称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则它们的对称中心是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的对称点是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的对称点是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.BD∥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BD=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A,F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的线段经过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且被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,△ABD≌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35.jpeg">
            <a:extLst>
              <a:ext uri="{FF2B5EF4-FFF2-40B4-BE49-F238E27FC236}">
                <a16:creationId xmlns:a16="http://schemas.microsoft.com/office/drawing/2014/main" id="{DA0CE586-67ED-4312-9E58-1FE32357FD2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86007" y="2787789"/>
            <a:ext cx="3764295" cy="227059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4393E70-C4B3-4888-B9C7-6E3E76458B5A}"/>
              </a:ext>
            </a:extLst>
          </p:cNvPr>
          <p:cNvSpPr txBox="1"/>
          <p:nvPr/>
        </p:nvSpPr>
        <p:spPr>
          <a:xfrm>
            <a:off x="4216940" y="704698"/>
            <a:ext cx="5690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4CBFB2-2122-4CDD-A854-B53C4AA6C641}"/>
              </a:ext>
            </a:extLst>
          </p:cNvPr>
          <p:cNvSpPr txBox="1"/>
          <p:nvPr/>
        </p:nvSpPr>
        <p:spPr>
          <a:xfrm>
            <a:off x="7816174" y="704697"/>
            <a:ext cx="393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F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C932B7-1888-4EF7-8EA2-101E29198259}"/>
              </a:ext>
            </a:extLst>
          </p:cNvPr>
          <p:cNvSpPr txBox="1"/>
          <p:nvPr/>
        </p:nvSpPr>
        <p:spPr>
          <a:xfrm>
            <a:off x="2487752" y="1139712"/>
            <a:ext cx="2141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CB2F4CA-8F30-4ABF-9F02-2055E3471E87}"/>
              </a:ext>
            </a:extLst>
          </p:cNvPr>
          <p:cNvSpPr txBox="1"/>
          <p:nvPr/>
        </p:nvSpPr>
        <p:spPr>
          <a:xfrm>
            <a:off x="4168301" y="1185878"/>
            <a:ext cx="6663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EG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60B0FD1-F329-4B40-BF92-8EFAE71D85D6}"/>
              </a:ext>
            </a:extLst>
          </p:cNvPr>
          <p:cNvSpPr txBox="1"/>
          <p:nvPr/>
        </p:nvSpPr>
        <p:spPr>
          <a:xfrm>
            <a:off x="6198107" y="1185877"/>
            <a:ext cx="7538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EG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17D342-5D20-4F92-BB53-B18F86E0C570}"/>
              </a:ext>
            </a:extLst>
          </p:cNvPr>
          <p:cNvSpPr txBox="1"/>
          <p:nvPr/>
        </p:nvSpPr>
        <p:spPr>
          <a:xfrm>
            <a:off x="2076759" y="1667059"/>
            <a:ext cx="4109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8B9E4BB-699F-49BB-AAC2-1FF26BA6D024}"/>
              </a:ext>
            </a:extLst>
          </p:cNvPr>
          <p:cNvSpPr txBox="1"/>
          <p:nvPr/>
        </p:nvSpPr>
        <p:spPr>
          <a:xfrm>
            <a:off x="4321915" y="1624381"/>
            <a:ext cx="11755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平分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968B6E2-5FF8-4153-B65F-047E65F0904F}"/>
              </a:ext>
            </a:extLst>
          </p:cNvPr>
          <p:cNvSpPr txBox="1"/>
          <p:nvPr/>
        </p:nvSpPr>
        <p:spPr>
          <a:xfrm>
            <a:off x="7220231" y="1661638"/>
            <a:ext cx="12500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△FGE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56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  <p:bldP spid="15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EAAC76D-D7D9-401E-8772-AA8E028432EF}"/>
              </a:ext>
            </a:extLst>
          </p:cNvPr>
          <p:cNvSpPr txBox="1"/>
          <p:nvPr/>
        </p:nvSpPr>
        <p:spPr>
          <a:xfrm>
            <a:off x="121297" y="114995"/>
            <a:ext cx="890140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,A(3,2),B(-3,2),C(3,0).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A,B,C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关于原点的对称点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A′,B′,C′;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A(3,2)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关于原点的对称点为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A′(     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B(-3,2)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关于原点的对称点为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B′(      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C(3,0)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关于原点的对称点为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C′(      );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P(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x,y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关于原点的对称点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P′(       ).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36.jpeg">
            <a:extLst>
              <a:ext uri="{FF2B5EF4-FFF2-40B4-BE49-F238E27FC236}">
                <a16:creationId xmlns:a16="http://schemas.microsoft.com/office/drawing/2014/main" id="{0A0AB3B5-DCC1-4566-89AF-1F8A6736B1F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03518" y="3654425"/>
            <a:ext cx="3167380" cy="32035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26125AB-9F1B-44F9-A3B3-8D3DDA517851}"/>
              </a:ext>
            </a:extLst>
          </p:cNvPr>
          <p:cNvSpPr txBox="1"/>
          <p:nvPr/>
        </p:nvSpPr>
        <p:spPr>
          <a:xfrm>
            <a:off x="6848670" y="1592322"/>
            <a:ext cx="45906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-3,-2 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D6ABD54-D6BB-4733-BBBB-5CDB36E7B25E}"/>
              </a:ext>
            </a:extLst>
          </p:cNvPr>
          <p:cNvSpPr txBox="1"/>
          <p:nvPr/>
        </p:nvSpPr>
        <p:spPr>
          <a:xfrm>
            <a:off x="6163862" y="2084141"/>
            <a:ext cx="11233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3,-2 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62A77AC-F2C4-414D-84B0-085D566FFC22}"/>
              </a:ext>
            </a:extLst>
          </p:cNvPr>
          <p:cNvSpPr txBox="1"/>
          <p:nvPr/>
        </p:nvSpPr>
        <p:spPr>
          <a:xfrm>
            <a:off x="5797685" y="2575960"/>
            <a:ext cx="16731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-3,0 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71EBFE5-6AD4-4B95-B6D6-41BA3CF612BB}"/>
              </a:ext>
            </a:extLst>
          </p:cNvPr>
          <p:cNvSpPr txBox="1"/>
          <p:nvPr/>
        </p:nvSpPr>
        <p:spPr>
          <a:xfrm>
            <a:off x="6634263" y="3023172"/>
            <a:ext cx="57393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-x,-y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48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8B96928-B74D-47C9-AC58-19C4ED16DFB2}"/>
              </a:ext>
            </a:extLst>
          </p:cNvPr>
          <p:cNvSpPr txBox="1"/>
          <p:nvPr/>
        </p:nvSpPr>
        <p:spPr>
          <a:xfrm>
            <a:off x="65314" y="166692"/>
            <a:ext cx="907868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EFGH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成中心对称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试画出它们的对称中心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37.jpeg">
            <a:extLst>
              <a:ext uri="{FF2B5EF4-FFF2-40B4-BE49-F238E27FC236}">
                <a16:creationId xmlns:a16="http://schemas.microsoft.com/office/drawing/2014/main" id="{A29DCF1C-00DD-466B-B379-CA2806AC956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18668" y="1022958"/>
            <a:ext cx="4520410" cy="18415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F32830-0692-472A-BD6F-479D92B2F5DA}"/>
              </a:ext>
            </a:extLst>
          </p:cNvPr>
          <p:cNvSpPr txBox="1"/>
          <p:nvPr/>
        </p:nvSpPr>
        <p:spPr>
          <a:xfrm>
            <a:off x="165257" y="3151649"/>
            <a:ext cx="881348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,△ABC,D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边上的中点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点为对称中心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成中心对称的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△ECB.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7" name="image338.jpeg">
            <a:extLst>
              <a:ext uri="{FF2B5EF4-FFF2-40B4-BE49-F238E27FC236}">
                <a16:creationId xmlns:a16="http://schemas.microsoft.com/office/drawing/2014/main" id="{10497858-98D3-4176-B764-3853A98A2DD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19598" y="4298004"/>
            <a:ext cx="3819480" cy="227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20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C0EC0F8-AD97-4391-B4F5-AD728B28CD4D}"/>
              </a:ext>
            </a:extLst>
          </p:cNvPr>
          <p:cNvSpPr txBox="1"/>
          <p:nvPr/>
        </p:nvSpPr>
        <p:spPr>
          <a:xfrm>
            <a:off x="307910" y="748693"/>
            <a:ext cx="884816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每个小正方形的边长为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个单位长度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关于原点对称的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并写出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39.jpeg">
            <a:extLst>
              <a:ext uri="{FF2B5EF4-FFF2-40B4-BE49-F238E27FC236}">
                <a16:creationId xmlns:a16="http://schemas.microsoft.com/office/drawing/2014/main" id="{9D156346-827F-4552-977E-95FC5BA66AC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77029" y="1715336"/>
            <a:ext cx="3259061" cy="342732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A639CE0-A8C9-48CE-BF60-7731BBE6F35D}"/>
              </a:ext>
            </a:extLst>
          </p:cNvPr>
          <p:cNvSpPr txBox="1"/>
          <p:nvPr/>
        </p:nvSpPr>
        <p:spPr>
          <a:xfrm>
            <a:off x="307910" y="3842343"/>
            <a:ext cx="6653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(2,-2),B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(3,0),C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(1,1)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05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66F6B8E-F635-4C24-B9B1-EFAB612F8294}"/>
              </a:ext>
            </a:extLst>
          </p:cNvPr>
          <p:cNvSpPr txBox="1"/>
          <p:nvPr/>
        </p:nvSpPr>
        <p:spPr>
          <a:xfrm>
            <a:off x="169117" y="164990"/>
            <a:ext cx="904836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,AD∥BC,E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的中点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并延长交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的延长线于点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F,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BE,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与点</a:t>
            </a:r>
            <a:r>
              <a:rPr lang="en-US" altLang="zh-CN" sz="3200" b="1" u="sng" dirty="0">
                <a:solidFill>
                  <a:srgbClr val="FF00FF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</a:p>
          <a:p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,△ADE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△FCE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对称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AB=AD+BC,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△ABF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,BE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△ABF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</a:t>
            </a:r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image341.jpeg">
            <a:extLst>
              <a:ext uri="{FF2B5EF4-FFF2-40B4-BE49-F238E27FC236}">
                <a16:creationId xmlns:a16="http://schemas.microsoft.com/office/drawing/2014/main" id="{4F434463-9924-46BB-B105-894141C5F02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16049" y="2754137"/>
            <a:ext cx="3722809" cy="338396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15B2CA-78AF-4239-8303-88F3F024172A}"/>
              </a:ext>
            </a:extLst>
          </p:cNvPr>
          <p:cNvSpPr txBox="1"/>
          <p:nvPr/>
        </p:nvSpPr>
        <p:spPr>
          <a:xfrm>
            <a:off x="445040" y="1149874"/>
            <a:ext cx="5179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BB2ADD9-490D-4363-B8E4-1F5C744791ED}"/>
              </a:ext>
            </a:extLst>
          </p:cNvPr>
          <p:cNvSpPr txBox="1"/>
          <p:nvPr/>
        </p:nvSpPr>
        <p:spPr>
          <a:xfrm>
            <a:off x="6398368" y="1149874"/>
            <a:ext cx="10919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中心</a:t>
            </a:r>
            <a:r>
              <a:rPr kumimoji="0" lang="zh-CN" altLang="zh-CN" sz="32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134832-D072-4659-8384-BF0138981F51}"/>
              </a:ext>
            </a:extLst>
          </p:cNvPr>
          <p:cNvSpPr txBox="1"/>
          <p:nvPr/>
        </p:nvSpPr>
        <p:spPr>
          <a:xfrm>
            <a:off x="3908088" y="1638553"/>
            <a:ext cx="10238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AD8E93-4BD2-4A60-A13C-4B15EDE8A818}"/>
              </a:ext>
            </a:extLst>
          </p:cNvPr>
          <p:cNvSpPr txBox="1"/>
          <p:nvPr/>
        </p:nvSpPr>
        <p:spPr>
          <a:xfrm>
            <a:off x="169117" y="2134758"/>
            <a:ext cx="14226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中线</a:t>
            </a:r>
            <a:r>
              <a:rPr kumimoji="0" lang="zh-CN" altLang="zh-CN" sz="32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647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1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5F568CC9-763D-497D-8A3B-B3CFDA062CE6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7D0423FD-7C65-42B3-87BD-098FED4135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母版1</Template>
  <TotalTime>43</TotalTime>
  <Words>993</Words>
  <Application>Microsoft Office PowerPoint</Application>
  <PresentationFormat>全屏显示(4:3)</PresentationFormat>
  <Paragraphs>98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方正楷体_GBK</vt:lpstr>
      <vt:lpstr>黑体</vt:lpstr>
      <vt:lpstr>楷体</vt:lpstr>
      <vt:lpstr>Arial</vt:lpstr>
      <vt:lpstr>Calibri</vt:lpstr>
      <vt:lpstr>Calibri Light</vt:lpstr>
      <vt:lpstr>Cambria Math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Be2510@365svip.info</dc:creator>
  <cp:lastModifiedBy>Be2510@365svip.info</cp:lastModifiedBy>
  <cp:revision>4</cp:revision>
  <dcterms:created xsi:type="dcterms:W3CDTF">2020-11-25T09:03:01Z</dcterms:created>
  <dcterms:modified xsi:type="dcterms:W3CDTF">2020-11-25T10:06:16Z</dcterms:modified>
</cp:coreProperties>
</file>